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40"/>
  </p:notesMasterIdLst>
  <p:handoutMasterIdLst>
    <p:handoutMasterId r:id="rId4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282828-CE49-7FA6-8937-8880B1A94998}" name="Khashiaah Muhammad" initials="KM" userId="S::KMuhammad@riscura.com::95e7c74f-bd28-457e-b5ed-98128fb1e2bf" providerId="AD"/>
  <p188:author id="{686E1082-E437-7ED9-EED6-342C9EDD4FE9}" name="Relebohile Phoofolo" initials="RP" userId="S::RPhoofolo@riscura.com::80335e8a-4667-41fb-8333-b5081e3f2eae" providerId="AD"/>
  <p188:author id="{9D3DD0E4-D1B8-47EC-56BC-82B3968FFCD6}" name="Ashleigh Hayward" initials="AH" userId="S::AHayward@riscura.com::17fb9638-8820-4dbd-92f3-03cac43ac8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B2D"/>
    <a:srgbClr val="E0E0E0"/>
    <a:srgbClr val="898B8C"/>
    <a:srgbClr val="6D6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930C7D-440D-4B14-BBB2-39E165B1A564}" v="36" vWet="37" dt="2025-11-10T08:07:34.599"/>
    <p1510:client id="{3797AD8E-7FC9-8697-E315-FA9FE759CD37}" v="5" dt="2025-11-10T08:16:17.640"/>
    <p1510:client id="{4E968C97-56D9-4CD3-A77F-58712C0BAD61}" v="98" dt="2025-11-10T12:24:53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573" autoAdjust="0"/>
  </p:normalViewPr>
  <p:slideViewPr>
    <p:cSldViewPr snapToGrid="0">
      <p:cViewPr varScale="1">
        <p:scale>
          <a:sx n="67" d="100"/>
          <a:sy n="67" d="100"/>
        </p:scale>
        <p:origin x="14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48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hleigh Hayward" userId="17fb9638-8820-4dbd-92f3-03cac43ac8d6" providerId="ADAL" clId="{33794FE4-FAAF-49B1-880F-5131103FADD9}"/>
    <pc:docChg chg="custSel modSld">
      <pc:chgData name="Ashleigh Hayward" userId="17fb9638-8820-4dbd-92f3-03cac43ac8d6" providerId="ADAL" clId="{33794FE4-FAAF-49B1-880F-5131103FADD9}" dt="2025-11-10T07:50:17.764" v="19" actId="20577"/>
      <pc:docMkLst>
        <pc:docMk/>
      </pc:docMkLst>
      <pc:sldChg chg="modNotesTx">
        <pc:chgData name="Ashleigh Hayward" userId="17fb9638-8820-4dbd-92f3-03cac43ac8d6" providerId="ADAL" clId="{33794FE4-FAAF-49B1-880F-5131103FADD9}" dt="2025-11-10T06:26:49.403" v="6" actId="6549"/>
        <pc:sldMkLst>
          <pc:docMk/>
          <pc:sldMk cId="0" sldId="259"/>
        </pc:sldMkLst>
      </pc:sldChg>
      <pc:sldChg chg="modNotesTx">
        <pc:chgData name="Ashleigh Hayward" userId="17fb9638-8820-4dbd-92f3-03cac43ac8d6" providerId="ADAL" clId="{33794FE4-FAAF-49B1-880F-5131103FADD9}" dt="2025-11-10T06:49:15.597" v="7" actId="313"/>
        <pc:sldMkLst>
          <pc:docMk/>
          <pc:sldMk cId="0" sldId="266"/>
        </pc:sldMkLst>
      </pc:sldChg>
      <pc:sldChg chg="modNotesTx">
        <pc:chgData name="Ashleigh Hayward" userId="17fb9638-8820-4dbd-92f3-03cac43ac8d6" providerId="ADAL" clId="{33794FE4-FAAF-49B1-880F-5131103FADD9}" dt="2025-11-10T07:42:52.377" v="11" actId="20577"/>
        <pc:sldMkLst>
          <pc:docMk/>
          <pc:sldMk cId="0" sldId="272"/>
        </pc:sldMkLst>
      </pc:sldChg>
      <pc:sldChg chg="modNotesTx">
        <pc:chgData name="Ashleigh Hayward" userId="17fb9638-8820-4dbd-92f3-03cac43ac8d6" providerId="ADAL" clId="{33794FE4-FAAF-49B1-880F-5131103FADD9}" dt="2025-11-10T07:50:17.764" v="19" actId="20577"/>
        <pc:sldMkLst>
          <pc:docMk/>
          <pc:sldMk cId="0" sldId="274"/>
        </pc:sldMkLst>
      </pc:sldChg>
    </pc:docChg>
  </pc:docChgLst>
  <pc:docChgLst>
    <pc:chgData name="Hector Mokoatle" userId="29764f48-d60c-4ec0-a53a-58699dc4e501" providerId="ADAL" clId="{7CBB8B90-E47D-40D7-91F0-76F04844708D}"/>
    <pc:docChg chg="modSld">
      <pc:chgData name="Hector Mokoatle" userId="29764f48-d60c-4ec0-a53a-58699dc4e501" providerId="ADAL" clId="{7CBB8B90-E47D-40D7-91F0-76F04844708D}" dt="2025-11-10T12:04:41.662" v="75" actId="20577"/>
      <pc:docMkLst>
        <pc:docMk/>
      </pc:docMkLst>
      <pc:sldChg chg="modNotesTx">
        <pc:chgData name="Hector Mokoatle" userId="29764f48-d60c-4ec0-a53a-58699dc4e501" providerId="ADAL" clId="{7CBB8B90-E47D-40D7-91F0-76F04844708D}" dt="2025-11-10T12:04:41.662" v="75" actId="20577"/>
        <pc:sldMkLst>
          <pc:docMk/>
          <pc:sldMk cId="0" sldId="258"/>
        </pc:sldMkLst>
      </pc:sldChg>
      <pc:sldChg chg="modNotesTx">
        <pc:chgData name="Hector Mokoatle" userId="29764f48-d60c-4ec0-a53a-58699dc4e501" providerId="ADAL" clId="{7CBB8B90-E47D-40D7-91F0-76F04844708D}" dt="2025-11-10T08:27:08.336" v="19" actId="20577"/>
        <pc:sldMkLst>
          <pc:docMk/>
          <pc:sldMk cId="0" sldId="263"/>
        </pc:sldMkLst>
      </pc:sldChg>
    </pc:docChg>
  </pc:docChgLst>
  <pc:docChgLst>
    <pc:chgData name="Hector Mokoatle" userId="S::hmokoatle@riscura.com::29764f48-d60c-4ec0-a53a-58699dc4e501" providerId="AD" clId="Web-{3797AD8E-7FC9-8697-E315-FA9FE759CD37}"/>
    <pc:docChg chg="modSld">
      <pc:chgData name="Hector Mokoatle" userId="S::hmokoatle@riscura.com::29764f48-d60c-4ec0-a53a-58699dc4e501" providerId="AD" clId="Web-{3797AD8E-7FC9-8697-E315-FA9FE759CD37}" dt="2025-11-10T08:16:21.031" v="32"/>
      <pc:docMkLst>
        <pc:docMk/>
      </pc:docMkLst>
      <pc:sldChg chg="modNotes">
        <pc:chgData name="Hector Mokoatle" userId="S::hmokoatle@riscura.com::29764f48-d60c-4ec0-a53a-58699dc4e501" providerId="AD" clId="Web-{3797AD8E-7FC9-8697-E315-FA9FE759CD37}" dt="2025-11-10T08:16:21.031" v="32"/>
        <pc:sldMkLst>
          <pc:docMk/>
          <pc:sldMk cId="0" sldId="268"/>
        </pc:sldMkLst>
      </pc:sldChg>
      <pc:sldChg chg="modNotes">
        <pc:chgData name="Hector Mokoatle" userId="S::hmokoatle@riscura.com::29764f48-d60c-4ec0-a53a-58699dc4e501" providerId="AD" clId="Web-{3797AD8E-7FC9-8697-E315-FA9FE759CD37}" dt="2025-11-10T08:15:59.437" v="23"/>
        <pc:sldMkLst>
          <pc:docMk/>
          <pc:sldMk cId="0" sldId="270"/>
        </pc:sldMkLst>
      </pc:sldChg>
      <pc:sldChg chg="modNotes">
        <pc:chgData name="Hector Mokoatle" userId="S::hmokoatle@riscura.com::29764f48-d60c-4ec0-a53a-58699dc4e501" providerId="AD" clId="Web-{3797AD8E-7FC9-8697-E315-FA9FE759CD37}" dt="2025-11-10T08:14:33.390" v="20"/>
        <pc:sldMkLst>
          <pc:docMk/>
          <pc:sldMk cId="0" sldId="276"/>
        </pc:sldMkLst>
      </pc:sldChg>
      <pc:sldChg chg="modNotes">
        <pc:chgData name="Hector Mokoatle" userId="S::hmokoatle@riscura.com::29764f48-d60c-4ec0-a53a-58699dc4e501" providerId="AD" clId="Web-{3797AD8E-7FC9-8697-E315-FA9FE759CD37}" dt="2025-11-10T08:14:25.999" v="18"/>
        <pc:sldMkLst>
          <pc:docMk/>
          <pc:sldMk cId="0" sldId="2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688DCF-5876-4CD6-9283-58438C670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FDD43-7E6B-4D74-8B2C-31383FD3A4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95291-629A-4635-913A-90E43F38914D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1BC261-5986-4880-9063-72E2077856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CAEC4-8FCB-4A16-9F03-2716BFC708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4E964-58DB-472A-84E5-6BEED3A94BE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9777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ader Placeholder 1">
            <a:extLst>
              <a:ext uri="{FF2B5EF4-FFF2-40B4-BE49-F238E27FC236}">
                <a16:creationId xmlns:a16="http://schemas.microsoft.com/office/drawing/2014/main" id="{4408F81F-B90A-4DF3-B85F-AE4614F878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A2FCD9EF-D4D4-48F1-A3AE-4F859B91F4A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AC0C9-435C-4369-A66A-A3AF4E55202C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13" name="Slide Image Placeholder 3">
            <a:extLst>
              <a:ext uri="{FF2B5EF4-FFF2-40B4-BE49-F238E27FC236}">
                <a16:creationId xmlns:a16="http://schemas.microsoft.com/office/drawing/2014/main" id="{8210BD62-7315-414B-8F90-CD523DA77B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512923"/>
            <a:ext cx="7314721" cy="411453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14" name="Notes Placeholder 4">
            <a:extLst>
              <a:ext uri="{FF2B5EF4-FFF2-40B4-BE49-F238E27FC236}">
                <a16:creationId xmlns:a16="http://schemas.microsoft.com/office/drawing/2014/main" id="{D3DC41A6-BF63-4C12-8909-210ED0DA5D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4796286"/>
            <a:ext cx="7315200" cy="12044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F990247E-B3D0-44D4-8862-5618A528E6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913F61D-DA17-4B5E-9B51-72C49AE426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07FB2-CA90-4866-A4D0-D5F06EFBA81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8043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Global equity markets delivered strong returns in October, reversing typical seasonal weakness,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supported by a combination of monetary easing, robust corporate earnings, and continued enthusiasm around artificial intelligence (AI). </a:t>
            </a:r>
            <a:r>
              <a:rPr lang="en-US" dirty="0"/>
              <a:t>The MSCI World Index rose 2.5% (in ZAR), while the MSCI Emerging Markets Index gained 4.7% (in ZAR) for the month of October. </a:t>
            </a:r>
          </a:p>
          <a:p>
            <a:r>
              <a:rPr lang="en-US" dirty="0"/>
              <a:t>On a total return basis, SA inflation-linked bonds and nominal bonds were up in October.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ALBI strengthened by +2.6%, while inflation-linked bonds as measured by the Barclays ILB index increased by +1.4%. </a:t>
            </a:r>
          </a:p>
          <a:p>
            <a:r>
              <a:rPr lang="en-US" dirty="0"/>
              <a:t>South African listed property rose by +7.8%. </a:t>
            </a:r>
          </a:p>
          <a:p>
            <a:r>
              <a:rPr lang="en-US" dirty="0"/>
              <a:t>The USD/ZAR exchange rate ended the month at R17.33.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1198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October, the repo rate remained at 7.0%.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42144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yield on the nominal 2-year R186 bond was 7.38% at the end of October,  with longer-dated yields, such as the R2048, expiring in 23 years, posting 9.97% for the month.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8466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chart depicts equity earnings yields, shown by the yellow line, relative to bond yields as shown by the red line.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October, </a:t>
            </a:r>
            <a:r>
              <a:rPr lang="en-US" dirty="0"/>
              <a:t>the R186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bond </a:t>
            </a:r>
            <a:r>
              <a:rPr lang="en-US" dirty="0"/>
              <a:t>yield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/>
              <a:t>decreased, and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equity yields decreased. The R186 bond continues to offer higher yields than the FTSE JSE All-Share Index, reflecting better relative value. However, the gap between bond and equity yields has expanded, making the advantage more pronounced than in prior years.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81214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MSCI World Index, Developed Markets, price growth with the earnings growth of the underlying companies within the index over time.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price index continues to rise as US tech companies lead the way, with an upward jump movement over August.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Developed markets were also supported by rate cuts from the US Federal Reserve in late October.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Calibri"/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In contrast, earnings growth has been relatively flat for much of the past 12–18 months, only beginning to show a modest recovery from late 2024 onward. While prices have outpaced earnings, the recent uptick suggests improving fundamentals.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887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MSCI Emerging Markets Index price growth with the growth of its earnings per share over time.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price growth continued in October,</a:t>
            </a:r>
            <a:r>
              <a:rPr lang="en-US" dirty="0">
                <a:solidFill>
                  <a:srgbClr val="444444"/>
                </a:solidFill>
              </a:rPr>
              <a:t> complemented by a slight decrease in e</a:t>
            </a:r>
            <a:r>
              <a:rPr lang="en-US" dirty="0"/>
              <a:t>arnings per share. 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45297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long-term performance of various MSCI indices.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long-term trend remains in place: Developed and Emerging Markets outperform Frontier and Emerging Frontier African markets.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For the approximate 16-year period under consideration, the Frontier Markets and the Africa ex. SA indices have been flat-to-negative, though in recent months, Frontier Markets returns have turned positive.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6467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chart, we depict the price-earnings or PE ratios for various MSCI Indices using the past 12 months' earnings, i.e., trailing earnings.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In October, MSCI EFM Africa ex-ZA P/E ratio decreased, while the MSCI EM, MSCI World , and MSCI FM P/E ratios increased. 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8754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depict the trailing price-earnings or PE ratios for the various MSCI Indices shown in the previous slide and now include the SWIX index as shown by the blue line. </a:t>
            </a:r>
            <a:endParaRPr lang="en-US" dirty="0">
              <a:solidFill>
                <a:srgbClr val="444444"/>
              </a:solidFill>
            </a:endParaRPr>
          </a:p>
          <a:p>
            <a:br>
              <a:rPr lang="en-US" dirty="0"/>
            </a:br>
            <a:r>
              <a:rPr lang="en-US" dirty="0"/>
              <a:t>The SWIX P/E ratio has generally tracked close to the MSCI Frontier Markets Index over time, though it currently sits slightly lower. </a:t>
            </a:r>
          </a:p>
          <a:p>
            <a:endParaRPr lang="en-US" dirty="0"/>
          </a:p>
          <a:p>
            <a:r>
              <a:rPr lang="en-US" dirty="0"/>
              <a:t>Compared to the MSCI Emerging Markets Index, the SWIX trades at a noticeable discount, highlighting relatively cheaper valuations in the South African equity market. </a:t>
            </a:r>
          </a:p>
          <a:p>
            <a:endParaRPr lang="en-US" dirty="0"/>
          </a:p>
          <a:p>
            <a:r>
              <a:rPr lang="en-US" dirty="0"/>
              <a:t>Meanwhile, the MSCI World Index remains elevated versus all others, reflecting the premium pricing in developed markets.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3264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VIX, a real-time index that tracks market sentiment (fear and greed) relating to the S&amp;P 500.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A low VIX typically implies less market uncertainty, and improved investor confidence in the short-term.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A rising and/or high VIX reading implies the opposite.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VIX increased over the month, from 16.28 in September to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17.44</a:t>
            </a:r>
            <a:r>
              <a:rPr lang="en-US" dirty="0"/>
              <a:t> in October.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56639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Bloomberg Barclays Global Aggregate Bond Index (</a:t>
            </a:r>
            <a:r>
              <a:rPr lang="en-US" dirty="0" err="1"/>
              <a:t>BarCap</a:t>
            </a:r>
            <a:r>
              <a:rPr lang="en-US" dirty="0"/>
              <a:t> GABI) decreased by -0.25% in USD terms in October.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On a 12-month view, it has increased by +5.69%.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90938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a market’s perspective, South African equities as measured by the FTSE/JSE All Share Index posted a gain of 1.6% in October. </a:t>
            </a:r>
          </a:p>
          <a:p>
            <a:r>
              <a:rPr lang="en-US" dirty="0"/>
              <a:t>Within equities; Resources declined by -4.8%, Industrials gained +1.8%, whilst Financials gained +8.5%. </a:t>
            </a:r>
          </a:p>
          <a:p>
            <a:r>
              <a:rPr lang="en-US" dirty="0"/>
              <a:t>On a market </a:t>
            </a:r>
            <a:r>
              <a:rPr lang="en-US" dirty="0" err="1"/>
              <a:t>capitalisation</a:t>
            </a:r>
            <a:r>
              <a:rPr lang="en-US" dirty="0"/>
              <a:t> basis, the All Share Top 40 increased by +1.3%, followed by the All Share Mid Cap Index with +1.4%, whilst the All Share Small Cap gained +5%.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91016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performance of the South African Rand against the US Dollar, Great British Pound and the Euro over the 12 months to end of October 2025. 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During October, the Rand strengthened against all three major currencies, the Dollar, Pound, and Euro. However, on a 12-month basis, it remains weaker relative to the Pound and Euro, while showing a broadly firmer trend against the US Dollar.</a:t>
            </a:r>
            <a:endParaRPr lang="en-US" dirty="0">
              <a:solidFill>
                <a:srgbClr val="444444"/>
              </a:solidFill>
            </a:endParaRPr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68297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shows the 5-year performance of the local currency against the US Dollar, Pound and Euro.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Over this period, the Rand has depreciated against the Pound and Euro, reflecting a generally weaker trend in the local currency over time. While the Rand appreciated against the dollar, reflecting a generally stronger trend in the local currency over time. 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171369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long-term performance of the Rand/US Dollar exchange rate.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>
                <a:solidFill>
                  <a:srgbClr val="424242"/>
                </a:solidFill>
              </a:rPr>
              <a:t>The local currency depreciated by 0.5% against the US Dollar in October; it is 1.97% stronger against the US Dollar relative to 12 months ago.</a:t>
            </a:r>
            <a:endParaRPr lang="en-US" dirty="0">
              <a:solidFill>
                <a:srgbClr val="424242"/>
              </a:solidFill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907433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The </a:t>
            </a:r>
            <a:r>
              <a:rPr lang="en-US" dirty="0"/>
              <a:t>long-term performance of the Rand/British Pound exchange rate.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>
                <a:solidFill>
                  <a:srgbClr val="424242"/>
                </a:solidFill>
              </a:rPr>
              <a:t>The local currency appreciated by 1.3% against the British Pound in October; it is 0.29% weaker against the British Pound relative to 12 months ago</a:t>
            </a:r>
            <a:endParaRPr lang="en-US" dirty="0">
              <a:solidFill>
                <a:srgbClr val="424242"/>
              </a:solidFill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92368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Long‑Term EUR/ZAR Performance </a:t>
            </a:r>
          </a:p>
          <a:p>
            <a:r>
              <a:rPr lang="en-US" dirty="0"/>
              <a:t>The South African Rand appreciated by 1.56% against the Euro in October. Over the last 12 months, the Rand is 4.2% weaker versus the Euro.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1968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12-month performance of the All-Share Index, MSCI World and the MSCI Emerging Markets Indices in Rand terms.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All-Share Index boasts the highest gain relative to the MSCI World and Emerging markets over a 12-month period. </a:t>
            </a:r>
          </a:p>
          <a:p>
            <a:endParaRPr lang="en-ZA" dirty="0"/>
          </a:p>
          <a:p>
            <a:endParaRPr lang="en-ZA" dirty="0"/>
          </a:p>
          <a:p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822252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shows the performance of the indices shown in the previous slide over the five years ending October 2025.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In this time frame, the MSCI EM Index is the relative laggard.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All-Share Index continues to lead in Rand terms.</a:t>
            </a:r>
            <a:endParaRPr lang="en-US" dirty="0">
              <a:solidFill>
                <a:srgbClr val="444444"/>
              </a:solidFill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82517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24242"/>
                </a:solidFill>
              </a:rPr>
              <a:t>The US ISM Manufacturing PMI decreased from 49.1 in September to 48.7 in October.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A reading of this index of 50 or above implies economic expansion, while a reading of below 50 implies economic contraction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This means that the manufacturing segment of the US economy remains in an economic contraction phase. </a:t>
            </a:r>
            <a:endParaRPr lang="en-US" dirty="0">
              <a:solidFill>
                <a:srgbClr val="444444"/>
              </a:solidFill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00602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24242"/>
                </a:solidFill>
              </a:rPr>
              <a:t>The seasonally adjusted Absa Purchasing Managers’ Index (PMI)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fell to 49.2 in October 2025 from 52.2 in September, the highest since October last year, pointing to a renewed expansion in factory activity. </a:t>
            </a:r>
            <a:r>
              <a:rPr lang="en-US" dirty="0"/>
              <a:t>A reading of this index of 50 or above implies economic expansion, while a reading of below 50 implies economic contraction.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24242"/>
                </a:solidFill>
              </a:rPr>
              <a:t>This indicates a worsening manufacturing activity in October.</a:t>
            </a:r>
            <a:endParaRPr lang="en-US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46147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price of Gold increased in October, closing the month at $4 002.92 per ounce, an incline of +3.73% over the month.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8456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Precious metals had a mixed month of performance. </a:t>
            </a:r>
          </a:p>
          <a:p>
            <a:r>
              <a:rPr lang="en-US" dirty="0"/>
              <a:t>October saw Palladium rising by +14.1% and Platinum registering a marginal decline of -0.1%. </a:t>
            </a:r>
          </a:p>
          <a:p>
            <a:r>
              <a:rPr lang="en-US" dirty="0"/>
              <a:t>Gold gained +3.7%, Silver gained +4.4% and Copper gained +6.3%. </a:t>
            </a:r>
          </a:p>
          <a:p>
            <a:r>
              <a:rPr lang="en-US" dirty="0"/>
              <a:t>The oil price decreased by -1.9%. </a:t>
            </a:r>
          </a:p>
          <a:p>
            <a:r>
              <a:rPr lang="en-US" dirty="0"/>
              <a:t>Lastly, the Coal price declined by -0.5%.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61285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price of Brent Crude Oil decreased by -1.91% in October, closing the month at $64.77 per barrel.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27043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price of Platinum was broadly unchanged in October, closing the month at $1 574.23 per ounce, a marginal decline of -0.09%.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996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October, the MSCI World and MSCI All Country World Index (ACWI) rose by +2.00% and +2.24% respectively, while the MSCI Emerging Markets Index gained +4.18% in USD terms. </a:t>
            </a:r>
          </a:p>
          <a:p>
            <a:r>
              <a:rPr lang="en-US" dirty="0"/>
              <a:t>The S&amp;P 500 increased by +2.34%. </a:t>
            </a:r>
          </a:p>
          <a:p>
            <a:r>
              <a:rPr lang="en-US" dirty="0"/>
              <a:t>UK equities, FTSE 100, closed higher by +4.09%. </a:t>
            </a:r>
          </a:p>
          <a:p>
            <a:r>
              <a:rPr lang="en-US" dirty="0"/>
              <a:t>The broader European index, STOXX All Europe, was up by +2.48%. </a:t>
            </a:r>
          </a:p>
          <a:p>
            <a:r>
              <a:rPr lang="en-US" dirty="0"/>
              <a:t>The Nikkei 225 gained +16.65%. </a:t>
            </a:r>
          </a:p>
          <a:p>
            <a:r>
              <a:rPr lang="en-US" dirty="0"/>
              <a:t>Brazil's BVSPA (Ibovespa) increased by +2.26%. Meanwhile, China's CSI 300 index rose by +0.19%, as well as India's SENSEX index by +4.69%.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20624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FTSE/JSE All Share Index closed +1.64% higher in October. On a 12‑month basis, it has increased by +32.25%.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833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shows the performance of three key South African sector indices: the Resources, Financials, and Industrials. </a:t>
            </a:r>
          </a:p>
          <a:p>
            <a:r>
              <a:rPr lang="en-US" dirty="0"/>
              <a:t>For the month of October, Financials increased by +8.52%, Industrials registered a gain of +1.82%, whilst Resources declined by -4.79%.</a:t>
            </a:r>
          </a:p>
          <a:p>
            <a:r>
              <a:rPr lang="en-US" dirty="0"/>
              <a:t>Across these sectors, Resources was the best-performing sector on a 12-month basis, returning +72.38%. This was followed by Industrials, which gained +25.59%, and Financials, which was up +15.07%.</a:t>
            </a:r>
            <a:br>
              <a:rPr lang="en-US" dirty="0">
                <a:ea typeface="Calibri"/>
                <a:cs typeface="+mn-lt"/>
              </a:rPr>
            </a:b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89598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cumulative return of the All-Share Index, as shown by the yellow line, to its cumulative earnings per share, as shown by the red line. </a:t>
            </a:r>
            <a:r>
              <a:rPr lang="en-US" dirty="0">
                <a:solidFill>
                  <a:srgbClr val="444444"/>
                </a:solidFill>
              </a:rPr>
              <a:t> </a:t>
            </a:r>
          </a:p>
          <a:p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/>
              <a:t>Earnings per share increased and remained above the All-Share index as at the end of October. The All-Share Index continues to appear attractive on a price-to-earnings valuation basis 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5281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South African Volatility Index (SAVI)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key financial metric used to gauge market sentiment and expected risk in the South African equity markets</a:t>
            </a:r>
            <a:r>
              <a:rPr lang="en-US" dirty="0"/>
              <a:t>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SAVI saw an increase in the index from 14.82 in September to 15.04 in October. </a:t>
            </a:r>
            <a:br>
              <a:rPr lang="en-US" dirty="0">
                <a:cs typeface="+mn-lt"/>
              </a:rPr>
            </a:br>
            <a:r>
              <a:rPr lang="en-US" dirty="0"/>
              <a:t>This likely reflects that investors are pricing in higher levels of uncertainty regarding the future path of equity prices.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996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effective Rand-Dollar exchange rate as shown by the yellow line to the Purchasing Power Parity (PPP) Rand-Dollar exchange rate as shown by the red line, which is calculated with Consumer Price Inflation, on a best-fit basis. </a:t>
            </a:r>
            <a:r>
              <a:rPr lang="en-US" dirty="0">
                <a:solidFill>
                  <a:srgbClr val="444444"/>
                </a:solidFill>
              </a:rPr>
              <a:t> </a:t>
            </a:r>
          </a:p>
          <a:p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/>
              <a:t>Using this lens through which to value the Rand against the US Dollar, the local currency remains heavily undervalued. </a:t>
            </a:r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/>
              <a:t>The PPP-implied exchange rate is approximately R11.80 per USD while the actual exchange as at end October was R17.33 per USD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6368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ppt">
    <p:bg>
      <p:bgPr>
        <a:solidFill>
          <a:srgbClr val="2A2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55" y="333804"/>
            <a:ext cx="9708303" cy="432048"/>
          </a:xfrm>
        </p:spPr>
        <p:txBody>
          <a:bodyPr>
            <a:noAutofit/>
          </a:bodyPr>
          <a:lstStyle>
            <a:lvl1pPr>
              <a:defRPr sz="2400">
                <a:solidFill>
                  <a:srgbClr val="E0E0E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E0E0E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917DE0E-AFB1-41FD-BC35-27DB61CA125F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2594B-0321-426D-AB1C-A00BF2A995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87795" y="333804"/>
            <a:ext cx="429446" cy="432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716279-02AB-4731-8E98-04A3E3117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8612" y="6791325"/>
            <a:ext cx="11534775" cy="6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8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0068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5785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5053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C5C26-24AF-46EF-BFFF-CD0F6203F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C616A6-E46C-41DC-AA14-57EEAF870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7BED8-A666-4790-B470-29BA2F8A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A7D04-4658-4D0B-B8C3-92AD74012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239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568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ppt">
    <p:bg>
      <p:bgPr>
        <a:solidFill>
          <a:srgbClr val="2A2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506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9317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669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152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91921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088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1379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A4942-F4C9-452B-8C9C-130E7CA212D2}" type="datetimeFigureOut">
              <a:rPr lang="en-ZA" smtClean="0"/>
              <a:t>2025-11-14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133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701" r:id="rId13"/>
    <p:sldLayoutId id="214748369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4.png"/><Relationship Id="rId5" Type="http://schemas.openxmlformats.org/officeDocument/2006/relationships/image" Target="../media/image12.emf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4.png"/><Relationship Id="rId5" Type="http://schemas.openxmlformats.org/officeDocument/2006/relationships/image" Target="../media/image13.emf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4.png"/><Relationship Id="rId5" Type="http://schemas.openxmlformats.org/officeDocument/2006/relationships/image" Target="../media/image14.emf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4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4.png"/><Relationship Id="rId5" Type="http://schemas.openxmlformats.org/officeDocument/2006/relationships/image" Target="../media/image16.emf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4.png"/><Relationship Id="rId5" Type="http://schemas.openxmlformats.org/officeDocument/2006/relationships/image" Target="../media/image17.emf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4.png"/><Relationship Id="rId5" Type="http://schemas.openxmlformats.org/officeDocument/2006/relationships/image" Target="../media/image18.emf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image" Target="../media/image4.png"/><Relationship Id="rId5" Type="http://schemas.openxmlformats.org/officeDocument/2006/relationships/image" Target="../media/image19.emf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image" Target="../media/image4.png"/><Relationship Id="rId5" Type="http://schemas.openxmlformats.org/officeDocument/2006/relationships/image" Target="../media/image20.emf"/><Relationship Id="rId4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wav"/><Relationship Id="rId1" Type="http://schemas.microsoft.com/office/2007/relationships/media" Target="../media/media19.wav"/><Relationship Id="rId6" Type="http://schemas.openxmlformats.org/officeDocument/2006/relationships/image" Target="../media/image4.png"/><Relationship Id="rId5" Type="http://schemas.openxmlformats.org/officeDocument/2006/relationships/image" Target="../media/image21.emf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21" Type="http://schemas.openxmlformats.org/officeDocument/2006/relationships/slide" Target="slide20.xml"/><Relationship Id="rId34" Type="http://schemas.openxmlformats.org/officeDocument/2006/relationships/slide" Target="slide33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33" Type="http://schemas.openxmlformats.org/officeDocument/2006/relationships/slide" Target="slide32.xml"/><Relationship Id="rId2" Type="http://schemas.openxmlformats.org/officeDocument/2006/relationships/audio" Target="../media/media2.wav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slide" Target="slide28.xml"/><Relationship Id="rId1" Type="http://schemas.microsoft.com/office/2007/relationships/media" Target="../media/media2.wav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32" Type="http://schemas.openxmlformats.org/officeDocument/2006/relationships/slide" Target="slide31.xml"/><Relationship Id="rId37" Type="http://schemas.openxmlformats.org/officeDocument/2006/relationships/image" Target="../media/image4.pn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36" Type="http://schemas.openxmlformats.org/officeDocument/2006/relationships/slide" Target="slide35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31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slide" Target="slide29.xml"/><Relationship Id="rId35" Type="http://schemas.openxmlformats.org/officeDocument/2006/relationships/slide" Target="slide34.xml"/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wav"/><Relationship Id="rId1" Type="http://schemas.microsoft.com/office/2007/relationships/media" Target="../media/media20.wav"/><Relationship Id="rId6" Type="http://schemas.openxmlformats.org/officeDocument/2006/relationships/image" Target="../media/image4.png"/><Relationship Id="rId5" Type="http://schemas.openxmlformats.org/officeDocument/2006/relationships/image" Target="../media/image22.emf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wav"/><Relationship Id="rId1" Type="http://schemas.microsoft.com/office/2007/relationships/media" Target="../media/media21.wav"/><Relationship Id="rId6" Type="http://schemas.openxmlformats.org/officeDocument/2006/relationships/image" Target="../media/image4.png"/><Relationship Id="rId5" Type="http://schemas.openxmlformats.org/officeDocument/2006/relationships/image" Target="../media/image23.emf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wav"/><Relationship Id="rId1" Type="http://schemas.microsoft.com/office/2007/relationships/media" Target="../media/media22.wav"/><Relationship Id="rId6" Type="http://schemas.openxmlformats.org/officeDocument/2006/relationships/image" Target="../media/image4.png"/><Relationship Id="rId5" Type="http://schemas.openxmlformats.org/officeDocument/2006/relationships/image" Target="../media/image24.emf"/><Relationship Id="rId4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wav"/><Relationship Id="rId1" Type="http://schemas.microsoft.com/office/2007/relationships/media" Target="../media/media23.wav"/><Relationship Id="rId6" Type="http://schemas.openxmlformats.org/officeDocument/2006/relationships/image" Target="../media/image4.png"/><Relationship Id="rId5" Type="http://schemas.openxmlformats.org/officeDocument/2006/relationships/image" Target="../media/image25.emf"/><Relationship Id="rId4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6" Type="http://schemas.openxmlformats.org/officeDocument/2006/relationships/image" Target="../media/image4.png"/><Relationship Id="rId5" Type="http://schemas.openxmlformats.org/officeDocument/2006/relationships/image" Target="../media/image26.emf"/><Relationship Id="rId4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6" Type="http://schemas.openxmlformats.org/officeDocument/2006/relationships/image" Target="../media/image4.png"/><Relationship Id="rId5" Type="http://schemas.openxmlformats.org/officeDocument/2006/relationships/image" Target="../media/image27.emf"/><Relationship Id="rId4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6" Type="http://schemas.openxmlformats.org/officeDocument/2006/relationships/image" Target="../media/image4.png"/><Relationship Id="rId5" Type="http://schemas.openxmlformats.org/officeDocument/2006/relationships/image" Target="../media/image28.emf"/><Relationship Id="rId4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wav"/><Relationship Id="rId1" Type="http://schemas.microsoft.com/office/2007/relationships/media" Target="../media/media27.wav"/><Relationship Id="rId6" Type="http://schemas.openxmlformats.org/officeDocument/2006/relationships/image" Target="../media/image4.png"/><Relationship Id="rId5" Type="http://schemas.openxmlformats.org/officeDocument/2006/relationships/image" Target="../media/image29.emf"/><Relationship Id="rId4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8.wav"/><Relationship Id="rId1" Type="http://schemas.microsoft.com/office/2007/relationships/media" Target="../media/media28.wav"/><Relationship Id="rId6" Type="http://schemas.openxmlformats.org/officeDocument/2006/relationships/image" Target="../media/image4.png"/><Relationship Id="rId5" Type="http://schemas.openxmlformats.org/officeDocument/2006/relationships/image" Target="../media/image30.emf"/><Relationship Id="rId4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wav"/><Relationship Id="rId1" Type="http://schemas.microsoft.com/office/2007/relationships/media" Target="../media/media29.wav"/><Relationship Id="rId6" Type="http://schemas.openxmlformats.org/officeDocument/2006/relationships/image" Target="../media/image4.png"/><Relationship Id="rId5" Type="http://schemas.openxmlformats.org/officeDocument/2006/relationships/image" Target="../media/image31.emf"/><Relationship Id="rId4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6" Type="http://schemas.openxmlformats.org/officeDocument/2006/relationships/image" Target="../media/image4.png"/><Relationship Id="rId5" Type="http://schemas.openxmlformats.org/officeDocument/2006/relationships/image" Target="../media/image32.emf"/><Relationship Id="rId4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1.wav"/><Relationship Id="rId1" Type="http://schemas.microsoft.com/office/2007/relationships/media" Target="../media/media31.wav"/><Relationship Id="rId6" Type="http://schemas.openxmlformats.org/officeDocument/2006/relationships/image" Target="../media/image4.png"/><Relationship Id="rId5" Type="http://schemas.openxmlformats.org/officeDocument/2006/relationships/image" Target="../media/image33.emf"/><Relationship Id="rId4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2.wav"/><Relationship Id="rId1" Type="http://schemas.microsoft.com/office/2007/relationships/media" Target="../media/media32.wav"/><Relationship Id="rId6" Type="http://schemas.openxmlformats.org/officeDocument/2006/relationships/image" Target="../media/image4.png"/><Relationship Id="rId5" Type="http://schemas.openxmlformats.org/officeDocument/2006/relationships/image" Target="../media/image34.emf"/><Relationship Id="rId4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wav"/><Relationship Id="rId1" Type="http://schemas.microsoft.com/office/2007/relationships/media" Target="../media/media33.wav"/><Relationship Id="rId6" Type="http://schemas.openxmlformats.org/officeDocument/2006/relationships/image" Target="../media/image4.png"/><Relationship Id="rId5" Type="http://schemas.openxmlformats.org/officeDocument/2006/relationships/image" Target="../media/image35.emf"/><Relationship Id="rId4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wav"/><Relationship Id="rId1" Type="http://schemas.microsoft.com/office/2007/relationships/media" Target="../media/media34.wav"/><Relationship Id="rId5" Type="http://schemas.openxmlformats.org/officeDocument/2006/relationships/image" Target="../media/image4.png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4.png"/><Relationship Id="rId5" Type="http://schemas.openxmlformats.org/officeDocument/2006/relationships/image" Target="../media/image9.emf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4.png"/><Relationship Id="rId5" Type="http://schemas.openxmlformats.org/officeDocument/2006/relationships/image" Target="../media/image10.emf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4.png"/><Relationship Id="rId5" Type="http://schemas.openxmlformats.org/officeDocument/2006/relationships/image" Target="../media/image11.emf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8" y="40000"/>
            <a:ext cx="12127407" cy="6823710"/>
          </a:xfrm>
          <a:prstGeom prst="rect">
            <a:avLst/>
          </a:prstGeom>
        </p:spPr>
      </p:pic>
      <p:pic>
        <p:nvPicPr>
          <p:cNvPr id="2" name="Slide 1_10">
            <a:hlinkClick r:id="" action="ppaction://media"/>
            <a:extLst>
              <a:ext uri="{FF2B5EF4-FFF2-40B4-BE49-F238E27FC236}">
                <a16:creationId xmlns:a16="http://schemas.microsoft.com/office/drawing/2014/main" id="{7EE4BB12-6CB6-840E-E5C6-D41063B42B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963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South African Volatility Index (SAVI)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10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0_10">
            <a:hlinkClick r:id="" action="ppaction://media"/>
            <a:extLst>
              <a:ext uri="{FF2B5EF4-FFF2-40B4-BE49-F238E27FC236}">
                <a16:creationId xmlns:a16="http://schemas.microsoft.com/office/drawing/2014/main" id="{D96001D2-9FC2-23F9-B3BB-F14E3C18A0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208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 overview (CPI - Best Fit)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11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1_10">
            <a:hlinkClick r:id="" action="ppaction://media"/>
            <a:extLst>
              <a:ext uri="{FF2B5EF4-FFF2-40B4-BE49-F238E27FC236}">
                <a16:creationId xmlns:a16="http://schemas.microsoft.com/office/drawing/2014/main" id="{5E86857E-50B9-812C-50FB-A0C4BEAC48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4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Interest rates and bond yields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12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2_10">
            <a:hlinkClick r:id="" action="ppaction://media"/>
            <a:extLst>
              <a:ext uri="{FF2B5EF4-FFF2-40B4-BE49-F238E27FC236}">
                <a16:creationId xmlns:a16="http://schemas.microsoft.com/office/drawing/2014/main" id="{5611341E-D5C6-C0CE-512A-081BC5AB53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347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Bond Yields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13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3_10">
            <a:hlinkClick r:id="" action="ppaction://media"/>
            <a:extLst>
              <a:ext uri="{FF2B5EF4-FFF2-40B4-BE49-F238E27FC236}">
                <a16:creationId xmlns:a16="http://schemas.microsoft.com/office/drawing/2014/main" id="{C499E878-962E-47C7-C0E5-FEF1320A7F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Equity Yields vs Interest Rates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14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4_10">
            <a:hlinkClick r:id="" action="ppaction://media"/>
            <a:extLst>
              <a:ext uri="{FF2B5EF4-FFF2-40B4-BE49-F238E27FC236}">
                <a16:creationId xmlns:a16="http://schemas.microsoft.com/office/drawing/2014/main" id="{59A7B502-4902-B635-F46D-51B6118E3C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380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MSCI vs Earnings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15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5_10">
            <a:hlinkClick r:id="" action="ppaction://media"/>
            <a:extLst>
              <a:ext uri="{FF2B5EF4-FFF2-40B4-BE49-F238E27FC236}">
                <a16:creationId xmlns:a16="http://schemas.microsoft.com/office/drawing/2014/main" id="{28AA7535-674E-64A6-75EA-FE7CDCD3BF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MSCI EM vs Earnings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16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6" name="Slide 16_10_2">
            <a:hlinkClick r:id="" action="ppaction://media"/>
            <a:extLst>
              <a:ext uri="{FF2B5EF4-FFF2-40B4-BE49-F238E27FC236}">
                <a16:creationId xmlns:a16="http://schemas.microsoft.com/office/drawing/2014/main" id="{A772C989-7B69-4C40-3786-B0EEC49395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Markets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17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7_10">
            <a:hlinkClick r:id="" action="ppaction://media"/>
            <a:extLst>
              <a:ext uri="{FF2B5EF4-FFF2-40B4-BE49-F238E27FC236}">
                <a16:creationId xmlns:a16="http://schemas.microsoft.com/office/drawing/2014/main" id="{E6FBC31A-33D1-36A0-7227-57EC49A9B2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92033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MSCI Relative Price-Earnings Ratios (Trailing)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18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8_10">
            <a:hlinkClick r:id="" action="ppaction://media"/>
            <a:extLst>
              <a:ext uri="{FF2B5EF4-FFF2-40B4-BE49-F238E27FC236}">
                <a16:creationId xmlns:a16="http://schemas.microsoft.com/office/drawing/2014/main" id="{089B0040-CD93-3056-38C3-ACA9B5CD2D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525046" cy="525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MSCI and SWIX Relative Price-Earnings Ratios (Trailing)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19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9_10">
            <a:hlinkClick r:id="" action="ppaction://media"/>
            <a:extLst>
              <a:ext uri="{FF2B5EF4-FFF2-40B4-BE49-F238E27FC236}">
                <a16:creationId xmlns:a16="http://schemas.microsoft.com/office/drawing/2014/main" id="{621B831F-652C-EEB0-5B2B-265048A2D7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</a:t>
            </a:fld>
            <a:endParaRPr lang="en-AU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82A8F1A8-1020-4A5E-9C65-D3C2432A2F35}"/>
              </a:ext>
            </a:extLst>
          </p:cNvPr>
          <p:cNvSpPr txBox="1"/>
          <p:nvPr/>
        </p:nvSpPr>
        <p:spPr>
          <a:xfrm>
            <a:off x="823661" y="689919"/>
            <a:ext cx="5272339" cy="5478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500">
                <a:hlinkClick r:id="rId4" action="ppaction://hlinksldjump"/>
              </a:rPr>
              <a:t>Asset Class Performance to 31 October 2025</a:t>
            </a:r>
            <a:br>
              <a:rPr lang="en-ZA"/>
            </a:br>
            <a:r>
              <a:rPr lang="en-ZA" sz="1500">
                <a:hlinkClick r:id="rId5" action="ppaction://hlinksldjump"/>
              </a:rPr>
              <a:t>SA Equity Performance to 31 October 2025</a:t>
            </a:r>
            <a:br>
              <a:rPr lang="en-ZA"/>
            </a:br>
            <a:r>
              <a:rPr lang="en-ZA" sz="1500">
                <a:hlinkClick r:id="rId6" action="ppaction://hlinksldjump"/>
              </a:rPr>
              <a:t>Commodities Performance to 31 October 2025</a:t>
            </a:r>
            <a:br>
              <a:rPr lang="en-ZA"/>
            </a:br>
            <a:r>
              <a:rPr lang="en-ZA" sz="1500">
                <a:hlinkClick r:id="rId7" action="ppaction://hlinksldjump"/>
              </a:rPr>
              <a:t>Global Market Performance to 31 October 2025</a:t>
            </a:r>
            <a:br>
              <a:rPr lang="en-ZA"/>
            </a:br>
            <a:r>
              <a:rPr lang="en-ZA" sz="1500">
                <a:hlinkClick r:id="rId8" action="ppaction://hlinksldjump"/>
              </a:rPr>
              <a:t>SA Markets</a:t>
            </a:r>
            <a:br>
              <a:rPr lang="en-ZA"/>
            </a:br>
            <a:r>
              <a:rPr lang="en-ZA" sz="1500">
                <a:hlinkClick r:id="rId9" action="ppaction://hlinksldjump"/>
              </a:rPr>
              <a:t>Resources vs Financials vs Industrials</a:t>
            </a:r>
            <a:br>
              <a:rPr lang="en-ZA"/>
            </a:br>
            <a:r>
              <a:rPr lang="en-ZA" sz="1500">
                <a:hlinkClick r:id="rId10" action="ppaction://hlinksldjump"/>
              </a:rPr>
              <a:t>Earnings per share and price-earnings ratios</a:t>
            </a:r>
            <a:br>
              <a:rPr lang="en-ZA"/>
            </a:br>
            <a:r>
              <a:rPr lang="en-ZA" sz="1500">
                <a:hlinkClick r:id="rId11" action="ppaction://hlinksldjump"/>
              </a:rPr>
              <a:t>South African Volatility Index (SAVI)</a:t>
            </a:r>
            <a:br>
              <a:rPr lang="en-ZA"/>
            </a:br>
            <a:r>
              <a:rPr lang="en-ZA" sz="1500">
                <a:hlinkClick r:id="rId12" action="ppaction://hlinksldjump"/>
              </a:rPr>
              <a:t>Exchange Rate overview (CPI - Best Fit)</a:t>
            </a:r>
            <a:br>
              <a:rPr lang="en-ZA"/>
            </a:br>
            <a:r>
              <a:rPr lang="en-ZA" sz="1500">
                <a:hlinkClick r:id="rId13" action="ppaction://hlinksldjump"/>
              </a:rPr>
              <a:t>Interest rates and bond yields</a:t>
            </a:r>
            <a:br>
              <a:rPr lang="en-ZA"/>
            </a:br>
            <a:r>
              <a:rPr lang="en-ZA" sz="1500">
                <a:hlinkClick r:id="rId14" action="ppaction://hlinksldjump"/>
              </a:rPr>
              <a:t>Bond Yields</a:t>
            </a:r>
            <a:br>
              <a:rPr lang="en-ZA"/>
            </a:br>
            <a:r>
              <a:rPr lang="en-ZA" sz="1500">
                <a:hlinkClick r:id="rId15" action="ppaction://hlinksldjump"/>
              </a:rPr>
              <a:t>Equity Yields vs Interest Rates</a:t>
            </a:r>
            <a:br>
              <a:rPr lang="en-ZA"/>
            </a:br>
            <a:r>
              <a:rPr lang="en-ZA" sz="1500">
                <a:hlinkClick r:id="rId16" action="ppaction://hlinksldjump"/>
              </a:rPr>
              <a:t>MSCI vs Earnings</a:t>
            </a:r>
            <a:br>
              <a:rPr lang="en-ZA"/>
            </a:br>
            <a:r>
              <a:rPr lang="en-ZA" sz="1500">
                <a:hlinkClick r:id="rId17" action="ppaction://hlinksldjump"/>
              </a:rPr>
              <a:t>MSCI EM vs Earnings</a:t>
            </a:r>
            <a:br>
              <a:rPr lang="en-ZA"/>
            </a:br>
            <a:r>
              <a:rPr lang="en-ZA" sz="1500">
                <a:hlinkClick r:id="rId18" action="ppaction://hlinksldjump"/>
              </a:rPr>
              <a:t>Global Markets Overview</a:t>
            </a:r>
            <a:br>
              <a:rPr lang="en-ZA"/>
            </a:br>
            <a:r>
              <a:rPr lang="en-ZA" sz="1500">
                <a:hlinkClick r:id="rId19" action="ppaction://hlinksldjump"/>
              </a:rPr>
              <a:t>MSCI Relative Price-Earnings Ratios (Trailing)</a:t>
            </a:r>
            <a:br>
              <a:rPr lang="en-ZA"/>
            </a:br>
            <a:r>
              <a:rPr lang="en-ZA" sz="1500">
                <a:hlinkClick r:id="rId20" action="ppaction://hlinksldjump"/>
              </a:rPr>
              <a:t>MSCI and SWIX Relative Price-Earnings Ratios (Trailing)</a:t>
            </a:r>
            <a:br>
              <a:rPr lang="en-ZA"/>
            </a:br>
            <a:r>
              <a:rPr lang="en-ZA" sz="1500">
                <a:hlinkClick r:id="rId21" action="ppaction://hlinksldjump"/>
              </a:rPr>
              <a:t>Global market volatility</a:t>
            </a:r>
            <a:br>
              <a:rPr lang="en-ZA"/>
            </a:br>
            <a:r>
              <a:rPr lang="en-ZA" sz="1500">
                <a:hlinkClick r:id="rId22" action="ppaction://hlinksldjump"/>
              </a:rPr>
              <a:t>Global Bonds</a:t>
            </a:r>
            <a:br>
              <a:rPr lang="en-ZA"/>
            </a:br>
            <a:r>
              <a:rPr lang="en-ZA" sz="1500">
                <a:hlinkClick r:id="rId23" action="ppaction://hlinksldjump"/>
              </a:rPr>
              <a:t>SA Rand against the US Dollar, Pound &amp; Euro (12 months)</a:t>
            </a:r>
            <a:br>
              <a:rPr lang="en-ZA"/>
            </a:br>
            <a:endParaRPr lang="en-ZA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82A8F1A8-1020-4A5E-9C65-D3C2432A2F35}"/>
              </a:ext>
            </a:extLst>
          </p:cNvPr>
          <p:cNvSpPr txBox="1"/>
          <p:nvPr/>
        </p:nvSpPr>
        <p:spPr>
          <a:xfrm>
            <a:off x="6096000" y="689919"/>
            <a:ext cx="5272339" cy="5478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500">
                <a:hlinkClick r:id="rId24" action="ppaction://hlinksldjump"/>
              </a:rPr>
              <a:t>SA Rand against the US Dollar, Pound &amp; Euro (5 years)</a:t>
            </a:r>
            <a:br>
              <a:rPr lang="en-ZA"/>
            </a:br>
            <a:r>
              <a:rPr lang="en-ZA" sz="1500">
                <a:hlinkClick r:id="rId25" action="ppaction://hlinksldjump"/>
              </a:rPr>
              <a:t>Exchange Rates (USDZAR)</a:t>
            </a:r>
            <a:br>
              <a:rPr lang="en-ZA"/>
            </a:br>
            <a:r>
              <a:rPr lang="en-ZA" sz="1500">
                <a:hlinkClick r:id="rId26" action="ppaction://hlinksldjump"/>
              </a:rPr>
              <a:t>Exchange Rates (GBPZAR)</a:t>
            </a:r>
            <a:br>
              <a:rPr lang="en-ZA"/>
            </a:br>
            <a:r>
              <a:rPr lang="en-ZA" sz="1500">
                <a:hlinkClick r:id="rId27" action="ppaction://hlinksldjump"/>
              </a:rPr>
              <a:t>Exchange Rates (EURZAR)</a:t>
            </a:r>
            <a:br>
              <a:rPr lang="en-ZA"/>
            </a:br>
            <a:r>
              <a:rPr lang="en-ZA" sz="1500">
                <a:hlinkClick r:id="rId28" action="ppaction://hlinksldjump"/>
              </a:rPr>
              <a:t>SA equities vs. global developed &amp; emerging markets (12 months)</a:t>
            </a:r>
            <a:br>
              <a:rPr lang="en-ZA"/>
            </a:br>
            <a:r>
              <a:rPr lang="en-ZA" sz="1500">
                <a:hlinkClick r:id="rId29" action="ppaction://hlinksldjump"/>
              </a:rPr>
              <a:t>SA equities vs. global developed &amp; emerging markets (5 years)</a:t>
            </a:r>
            <a:br>
              <a:rPr lang="en-ZA"/>
            </a:br>
            <a:r>
              <a:rPr lang="en-ZA" sz="1500">
                <a:hlinkClick r:id="rId30" action="ppaction://hlinksldjump"/>
              </a:rPr>
              <a:t>US Institute for Supply Management Index</a:t>
            </a:r>
            <a:br>
              <a:rPr lang="en-ZA"/>
            </a:br>
            <a:r>
              <a:rPr lang="en-ZA" sz="1500">
                <a:hlinkClick r:id="rId31" action="ppaction://hlinksldjump"/>
              </a:rPr>
              <a:t>SA Purchasing Managers Index</a:t>
            </a:r>
            <a:br>
              <a:rPr lang="en-ZA"/>
            </a:br>
            <a:r>
              <a:rPr lang="en-ZA" sz="1500">
                <a:hlinkClick r:id="rId32" action="ppaction://hlinksldjump"/>
              </a:rPr>
              <a:t>Gold Price (USD)</a:t>
            </a:r>
            <a:br>
              <a:rPr lang="en-ZA"/>
            </a:br>
            <a:r>
              <a:rPr lang="en-ZA" sz="1500">
                <a:hlinkClick r:id="rId33" action="ppaction://hlinksldjump"/>
              </a:rPr>
              <a:t>Brent Crude Price per Barrel (USD)</a:t>
            </a:r>
            <a:br>
              <a:rPr lang="en-ZA"/>
            </a:br>
            <a:r>
              <a:rPr lang="en-ZA" sz="1500">
                <a:hlinkClick r:id="rId34" action="ppaction://hlinksldjump"/>
              </a:rPr>
              <a:t>Platinum Price (USD)</a:t>
            </a:r>
            <a:br>
              <a:rPr lang="en-ZA"/>
            </a:br>
            <a:r>
              <a:rPr lang="en-ZA" sz="1500">
                <a:hlinkClick r:id="rId35" action="ppaction://hlinksldjump"/>
              </a:rPr>
              <a:t>Conclusion</a:t>
            </a:r>
            <a:br>
              <a:rPr lang="en-ZA"/>
            </a:br>
            <a:r>
              <a:rPr lang="en-ZA" sz="1500">
                <a:hlinkClick r:id="rId36" action="ppaction://hlinksldjump"/>
              </a:rPr>
              <a:t>Disclaimer</a:t>
            </a:r>
            <a:br>
              <a:rPr lang="en-ZA"/>
            </a:br>
            <a:endParaRPr lang="en-ZA"/>
          </a:p>
        </p:txBody>
      </p:sp>
      <p:pic>
        <p:nvPicPr>
          <p:cNvPr id="6" name="Slide 2_10">
            <a:hlinkClick r:id="" action="ppaction://media"/>
            <a:extLst>
              <a:ext uri="{FF2B5EF4-FFF2-40B4-BE49-F238E27FC236}">
                <a16:creationId xmlns:a16="http://schemas.microsoft.com/office/drawing/2014/main" id="{C29CAA41-0A93-544F-5C9C-66D12E86522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7"/>
          <a:stretch>
            <a:fillRect/>
          </a:stretch>
        </p:blipFill>
        <p:spPr>
          <a:xfrm>
            <a:off x="0" y="639244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market volatility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20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0_10">
            <a:hlinkClick r:id="" action="ppaction://media"/>
            <a:extLst>
              <a:ext uri="{FF2B5EF4-FFF2-40B4-BE49-F238E27FC236}">
                <a16:creationId xmlns:a16="http://schemas.microsoft.com/office/drawing/2014/main" id="{37477AF7-4D14-213F-AD45-565E9A3AA6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Bonds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21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1_10">
            <a:hlinkClick r:id="" action="ppaction://media"/>
            <a:extLst>
              <a:ext uri="{FF2B5EF4-FFF2-40B4-BE49-F238E27FC236}">
                <a16:creationId xmlns:a16="http://schemas.microsoft.com/office/drawing/2014/main" id="{4DE7884C-7BF2-D1F3-00BD-CBD6CC0A30A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Rand against the US Dollar, Pound &amp; Euro (12 months)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22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2_10">
            <a:hlinkClick r:id="" action="ppaction://media"/>
            <a:extLst>
              <a:ext uri="{FF2B5EF4-FFF2-40B4-BE49-F238E27FC236}">
                <a16:creationId xmlns:a16="http://schemas.microsoft.com/office/drawing/2014/main" id="{26D72C52-8AF6-FE72-A025-3BC9EA3DD14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Rand against the US Dollar, Pound &amp; Euro (5 years)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23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3_10">
            <a:hlinkClick r:id="" action="ppaction://media"/>
            <a:extLst>
              <a:ext uri="{FF2B5EF4-FFF2-40B4-BE49-F238E27FC236}">
                <a16:creationId xmlns:a16="http://schemas.microsoft.com/office/drawing/2014/main" id="{05A00C80-08B4-2E07-0190-768BDF558E9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239" y="6350007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Rates (USDZAR)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24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4_10">
            <a:hlinkClick r:id="" action="ppaction://media"/>
            <a:extLst>
              <a:ext uri="{FF2B5EF4-FFF2-40B4-BE49-F238E27FC236}">
                <a16:creationId xmlns:a16="http://schemas.microsoft.com/office/drawing/2014/main" id="{DEDEDE08-9DC4-A0F4-6BF7-1D71489446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Rates (GBPZAR)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25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5_10">
            <a:hlinkClick r:id="" action="ppaction://media"/>
            <a:extLst>
              <a:ext uri="{FF2B5EF4-FFF2-40B4-BE49-F238E27FC236}">
                <a16:creationId xmlns:a16="http://schemas.microsoft.com/office/drawing/2014/main" id="{7EAC06C8-9ACD-5FB4-9AE3-C162665B87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Rates (EURZAR)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26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6_10">
            <a:hlinkClick r:id="" action="ppaction://media"/>
            <a:extLst>
              <a:ext uri="{FF2B5EF4-FFF2-40B4-BE49-F238E27FC236}">
                <a16:creationId xmlns:a16="http://schemas.microsoft.com/office/drawing/2014/main" id="{7B252993-8F62-B1F5-AD0E-D47F2F2D47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equities vs. global developed &amp; emerging markets (12 months)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27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7_10">
            <a:hlinkClick r:id="" action="ppaction://media"/>
            <a:extLst>
              <a:ext uri="{FF2B5EF4-FFF2-40B4-BE49-F238E27FC236}">
                <a16:creationId xmlns:a16="http://schemas.microsoft.com/office/drawing/2014/main" id="{47E2CEEE-B6B7-7694-F34A-A4FB222DA7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equities vs. global developed &amp; emerging markets (5 years)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28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8_10">
            <a:hlinkClick r:id="" action="ppaction://media"/>
            <a:extLst>
              <a:ext uri="{FF2B5EF4-FFF2-40B4-BE49-F238E27FC236}">
                <a16:creationId xmlns:a16="http://schemas.microsoft.com/office/drawing/2014/main" id="{62A20C1F-62A8-EE4D-0621-D478A1CC11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380" y="6307812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 Institute for Supply Management Index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29</a:t>
            </a:fld>
            <a:endParaRPr lang="en-AU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A1346B3F-7375-1358-DCB7-6FE650D17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6" name="Slide 29_10">
            <a:hlinkClick r:id="" action="ppaction://media"/>
            <a:extLst>
              <a:ext uri="{FF2B5EF4-FFF2-40B4-BE49-F238E27FC236}">
                <a16:creationId xmlns:a16="http://schemas.microsoft.com/office/drawing/2014/main" id="{D987DCB6-5D0C-1076-9DA9-F71A43989A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80003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Asset Class Performance to 31 October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3" y="871845"/>
            <a:ext cx="10544678" cy="5247624"/>
          </a:xfrm>
          <a:prstGeom prst="rect">
            <a:avLst/>
          </a:prstGeom>
        </p:spPr>
      </p:pic>
      <p:pic>
        <p:nvPicPr>
          <p:cNvPr id="6" name="Slide 3_10_2">
            <a:hlinkClick r:id="" action="ppaction://media"/>
            <a:extLst>
              <a:ext uri="{FF2B5EF4-FFF2-40B4-BE49-F238E27FC236}">
                <a16:creationId xmlns:a16="http://schemas.microsoft.com/office/drawing/2014/main" id="{C2B4801B-FD5E-C8E7-B1B1-075E65C2C7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Purchasing Managers Index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30</a:t>
            </a:fld>
            <a:endParaRPr lang="en-AU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25DC0178-E200-9ED1-1AA2-43CF779F2B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6" name="Slide 30_10">
            <a:hlinkClick r:id="" action="ppaction://media"/>
            <a:extLst>
              <a:ext uri="{FF2B5EF4-FFF2-40B4-BE49-F238E27FC236}">
                <a16:creationId xmlns:a16="http://schemas.microsoft.com/office/drawing/2014/main" id="{B593B694-33E2-97CC-79E9-F2BC1A7401C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Gold Price (USD)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31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1_10">
            <a:hlinkClick r:id="" action="ppaction://media"/>
            <a:extLst>
              <a:ext uri="{FF2B5EF4-FFF2-40B4-BE49-F238E27FC236}">
                <a16:creationId xmlns:a16="http://schemas.microsoft.com/office/drawing/2014/main" id="{38D53B72-87E7-DC49-EF07-E5B7CEA2D2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Brent Crude Price per Barrel (USD)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32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2_10">
            <a:hlinkClick r:id="" action="ppaction://media"/>
            <a:extLst>
              <a:ext uri="{FF2B5EF4-FFF2-40B4-BE49-F238E27FC236}">
                <a16:creationId xmlns:a16="http://schemas.microsoft.com/office/drawing/2014/main" id="{F49DCFD8-F77B-C38D-598A-70DC9DDD90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Platinum Price (USD)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33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3_10">
            <a:hlinkClick r:id="" action="ppaction://media"/>
            <a:extLst>
              <a:ext uri="{FF2B5EF4-FFF2-40B4-BE49-F238E27FC236}">
                <a16:creationId xmlns:a16="http://schemas.microsoft.com/office/drawing/2014/main" id="{24525D91-3FB8-7937-079D-D73433F6D49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4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34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1" y="870893"/>
            <a:ext cx="10544678" cy="609614"/>
          </a:xfrm>
          <a:prstGeom prst="rect">
            <a:avLst/>
          </a:prstGeom>
        </p:spPr>
      </p:pic>
      <p:pic>
        <p:nvPicPr>
          <p:cNvPr id="5" name="Slide 34_10">
            <a:hlinkClick r:id="" action="ppaction://media"/>
            <a:extLst>
              <a:ext uri="{FF2B5EF4-FFF2-40B4-BE49-F238E27FC236}">
                <a16:creationId xmlns:a16="http://schemas.microsoft.com/office/drawing/2014/main" id="{74A79660-5E37-B77B-CCE2-E99CE06F5C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4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Disclaimer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35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1" y="870893"/>
            <a:ext cx="10544678" cy="20183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Equity Performance to 31 October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4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163" y="871845"/>
            <a:ext cx="9553198" cy="5478162"/>
          </a:xfrm>
          <a:prstGeom prst="rect">
            <a:avLst/>
          </a:prstGeom>
        </p:spPr>
      </p:pic>
      <p:pic>
        <p:nvPicPr>
          <p:cNvPr id="5" name="Slide 4_10">
            <a:hlinkClick r:id="" action="ppaction://media"/>
            <a:extLst>
              <a:ext uri="{FF2B5EF4-FFF2-40B4-BE49-F238E27FC236}">
                <a16:creationId xmlns:a16="http://schemas.microsoft.com/office/drawing/2014/main" id="{E26A3225-DEAA-5FFB-5F2C-E3850BC4E3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6042" y="635000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Commodities Performance to 31 October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5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3" y="871845"/>
            <a:ext cx="10544678" cy="2792692"/>
          </a:xfrm>
          <a:prstGeom prst="rect">
            <a:avLst/>
          </a:prstGeom>
        </p:spPr>
      </p:pic>
      <p:pic>
        <p:nvPicPr>
          <p:cNvPr id="5" name="Slide 5_10">
            <a:hlinkClick r:id="" action="ppaction://media"/>
            <a:extLst>
              <a:ext uri="{FF2B5EF4-FFF2-40B4-BE49-F238E27FC236}">
                <a16:creationId xmlns:a16="http://schemas.microsoft.com/office/drawing/2014/main" id="{BA5D2562-8DE0-397E-DE9C-66C0E6E77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Market Performance to 31 October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6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3" y="871845"/>
            <a:ext cx="10544678" cy="4835723"/>
          </a:xfrm>
          <a:prstGeom prst="rect">
            <a:avLst/>
          </a:prstGeom>
        </p:spPr>
      </p:pic>
      <p:pic>
        <p:nvPicPr>
          <p:cNvPr id="5" name="Slide 6_10">
            <a:hlinkClick r:id="" action="ppaction://media"/>
            <a:extLst>
              <a:ext uri="{FF2B5EF4-FFF2-40B4-BE49-F238E27FC236}">
                <a16:creationId xmlns:a16="http://schemas.microsoft.com/office/drawing/2014/main" id="{89FF2BA2-F795-10F1-1D38-BDF8D0426D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7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7_10">
            <a:hlinkClick r:id="" action="ppaction://media"/>
            <a:extLst>
              <a:ext uri="{FF2B5EF4-FFF2-40B4-BE49-F238E27FC236}">
                <a16:creationId xmlns:a16="http://schemas.microsoft.com/office/drawing/2014/main" id="{F7BEE620-920A-F87A-53E9-176EAB5121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Resources vs Financials vs Industrials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8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8_10">
            <a:hlinkClick r:id="" action="ppaction://media"/>
            <a:extLst>
              <a:ext uri="{FF2B5EF4-FFF2-40B4-BE49-F238E27FC236}">
                <a16:creationId xmlns:a16="http://schemas.microsoft.com/office/drawing/2014/main" id="{B78A8742-3179-E892-2399-CBA4ADC876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Earnings per share and price-earnings ratios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9</a:t>
            </a:fld>
            <a:endParaRPr lang="en-AU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9_10">
            <a:hlinkClick r:id="" action="ppaction://media"/>
            <a:extLst>
              <a:ext uri="{FF2B5EF4-FFF2-40B4-BE49-F238E27FC236}">
                <a16:creationId xmlns:a16="http://schemas.microsoft.com/office/drawing/2014/main" id="{C094E3B4-3F52-21DA-B957-ECCF9C385D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208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354ffb-bc17-47f4-9a70-249669604fff">
      <Terms xmlns="http://schemas.microsoft.com/office/infopath/2007/PartnerControls"/>
    </lcf76f155ced4ddcb4097134ff3c332f>
    <TaxCatchAll xmlns="b763cab6-2856-40d5-a12f-5571e3df90c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0BE899D656F4F900C353DFEB438A9" ma:contentTypeVersion="17" ma:contentTypeDescription="Create a new document." ma:contentTypeScope="" ma:versionID="827ec2b56086124c58aacaa01c633689">
  <xsd:schema xmlns:xsd="http://www.w3.org/2001/XMLSchema" xmlns:xs="http://www.w3.org/2001/XMLSchema" xmlns:p="http://schemas.microsoft.com/office/2006/metadata/properties" xmlns:ns2="ff354ffb-bc17-47f4-9a70-249669604fff" xmlns:ns3="b763cab6-2856-40d5-a12f-5571e3df90c4" targetNamespace="http://schemas.microsoft.com/office/2006/metadata/properties" ma:root="true" ma:fieldsID="805405c1f3ee457e4f2e5635a31f6ca3" ns2:_="" ns3:_="">
    <xsd:import namespace="ff354ffb-bc17-47f4-9a70-249669604fff"/>
    <xsd:import namespace="b763cab6-2856-40d5-a12f-5571e3df9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354ffb-bc17-47f4-9a70-249669604f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887c0bd6-79dd-498b-a42c-d0c0f2a71d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63cab6-2856-40d5-a12f-5571e3df90c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03e009c-8d21-4ad3-984f-baa8bc2dfd14}" ma:internalName="TaxCatchAll" ma:showField="CatchAllData" ma:web="b763cab6-2856-40d5-a12f-5571e3df90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0CDCA9-6E47-4696-8D46-1845170573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CF3138-7834-4D3F-95CC-636ACC962A14}">
  <ds:schemaRefs>
    <ds:schemaRef ds:uri="b763cab6-2856-40d5-a12f-5571e3df90c4"/>
    <ds:schemaRef ds:uri="ff354ffb-bc17-47f4-9a70-249669604ff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0589EB8-2920-4187-8112-E79EB8A59167}">
  <ds:schemaRefs>
    <ds:schemaRef ds:uri="b763cab6-2856-40d5-a12f-5571e3df90c4"/>
    <ds:schemaRef ds:uri="ff354ffb-bc17-47f4-9a70-249669604ff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2381</Words>
  <Application>Microsoft Office PowerPoint</Application>
  <PresentationFormat>Widescreen</PresentationFormat>
  <Paragraphs>209</Paragraphs>
  <Slides>35</Slides>
  <Notes>31</Notes>
  <HiddenSlides>0</HiddenSlides>
  <MMClips>34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Open Sans</vt:lpstr>
      <vt:lpstr>Office Theme</vt:lpstr>
      <vt:lpstr>PowerPoint Presentation</vt:lpstr>
      <vt:lpstr>Table of contents</vt:lpstr>
      <vt:lpstr>Asset Class Performance to 31 October 2025</vt:lpstr>
      <vt:lpstr>SA Equity Performance to 31 October 2025</vt:lpstr>
      <vt:lpstr>Commodities Performance to 31 October 2025</vt:lpstr>
      <vt:lpstr>Global Market Performance to 31 October 2025</vt:lpstr>
      <vt:lpstr>SA Markets</vt:lpstr>
      <vt:lpstr>Resources vs Financials vs Industrials</vt:lpstr>
      <vt:lpstr>Earnings per share and price-earnings ratios</vt:lpstr>
      <vt:lpstr>South African Volatility Index (SAVI)</vt:lpstr>
      <vt:lpstr>Exchange Rate overview (CPI - Best Fit)</vt:lpstr>
      <vt:lpstr>Interest rates and bond yields</vt:lpstr>
      <vt:lpstr>Bond Yields</vt:lpstr>
      <vt:lpstr>Equity Yields vs Interest Rates</vt:lpstr>
      <vt:lpstr>MSCI vs Earnings</vt:lpstr>
      <vt:lpstr>MSCI EM vs Earnings</vt:lpstr>
      <vt:lpstr>Global Markets Overview</vt:lpstr>
      <vt:lpstr>MSCI Relative Price-Earnings Ratios (Trailing)</vt:lpstr>
      <vt:lpstr>MSCI and SWIX Relative Price-Earnings Ratios (Trailing)</vt:lpstr>
      <vt:lpstr>Global market volatility</vt:lpstr>
      <vt:lpstr>Global Bonds</vt:lpstr>
      <vt:lpstr>SA Rand against the US Dollar, Pound &amp; Euro (12 months)</vt:lpstr>
      <vt:lpstr>SA Rand against the US Dollar, Pound &amp; Euro (5 years)</vt:lpstr>
      <vt:lpstr>Exchange Rates (USDZAR)</vt:lpstr>
      <vt:lpstr>Exchange Rates (GBPZAR)</vt:lpstr>
      <vt:lpstr>Exchange Rates (EURZAR)</vt:lpstr>
      <vt:lpstr>SA equities vs. global developed &amp; emerging markets (12 months)</vt:lpstr>
      <vt:lpstr>SA equities vs. global developed &amp; emerging markets (5 years)</vt:lpstr>
      <vt:lpstr>US Institute for Supply Management Index</vt:lpstr>
      <vt:lpstr>SA Purchasing Managers Index</vt:lpstr>
      <vt:lpstr>Gold Price (USD)</vt:lpstr>
      <vt:lpstr>Brent Crude Price per Barrel (USD)</vt:lpstr>
      <vt:lpstr>Platinum Price (USD)</vt:lpstr>
      <vt:lpstr>Conclusion</vt:lpstr>
      <vt:lpstr>Disclaimer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Alisha Naidoo</dc:creator>
  <cp:lastModifiedBy>Khashiaah Muhammad</cp:lastModifiedBy>
  <cp:revision>4</cp:revision>
  <dcterms:created xsi:type="dcterms:W3CDTF">2018-06-13T13:41:36Z</dcterms:created>
  <dcterms:modified xsi:type="dcterms:W3CDTF">2025-11-14T13:09:26Z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0x0101002CD0BE899D656F4F900C353DFEB438A9</vt:lpwstr>
  </property>
  <property fmtid="{D5CDD505-2E9C-101B-9397-08002B2CF9AE}" pid="3" name="MediaServiceImageTags">
    <vt:lpwstr/>
  </property>
</Properties>
</file>